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46F10EB2-5933-4A85-9193-1218213A63C4}">
          <p14:sldIdLst>
            <p14:sldId id="256"/>
            <p14:sldId id="257"/>
            <p14:sldId id="258"/>
            <p14:sldId id="259"/>
            <p14:sldId id="260"/>
            <p14:sldId id="261"/>
            <p14:sldId id="262"/>
            <p14:sldId id="263"/>
            <p14:sldId id="264"/>
            <p14:sldId id="265"/>
            <p14:sldId id="266"/>
            <p14:sldId id="267"/>
            <p14:sldId id="26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B371CF-3B65-481F-BA2D-6A1283FD9E55}" type="datetimeFigureOut">
              <a:rPr lang="ru-RU" smtClean="0"/>
              <a:t>14.05.2015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BCB7DE-BFA0-4764-80D4-A793E3BC1137}" type="slidenum">
              <a:rPr lang="ru-RU" smtClean="0"/>
              <a:t>‹#›</a:t>
            </a:fld>
            <a:endParaRPr lang="ru-RU"/>
          </a:p>
        </p:txBody>
      </p:sp>
    </p:spTree>
    <p:extLst>
      <p:ext uri="{BB962C8B-B14F-4D97-AF65-F5344CB8AC3E}">
        <p14:creationId xmlns:p14="http://schemas.microsoft.com/office/powerpoint/2010/main" val="1821712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BCB7DE-BFA0-4764-80D4-A793E3BC1137}" type="slidenum">
              <a:rPr lang="ru-RU" smtClean="0"/>
              <a:t>4</a:t>
            </a:fld>
            <a:endParaRPr lang="ru-RU"/>
          </a:p>
        </p:txBody>
      </p:sp>
    </p:spTree>
    <p:extLst>
      <p:ext uri="{BB962C8B-B14F-4D97-AF65-F5344CB8AC3E}">
        <p14:creationId xmlns:p14="http://schemas.microsoft.com/office/powerpoint/2010/main" val="1692445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14.05.2015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14.05.2015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14.05.2015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14.05.2015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14.05.2015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14.05.2015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14.05.2015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14.05.2015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14.05.2015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14.05.2015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14.05.2015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14.05.2015</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bosichkom.com/" TargetMode="External"/><Relationship Id="rId2" Type="http://schemas.openxmlformats.org/officeDocument/2006/relationships/hyperlink" Target="http://allforchildren.ru/games/active1-28.php" TargetMode="External"/><Relationship Id="rId1" Type="http://schemas.openxmlformats.org/officeDocument/2006/relationships/slideLayout" Target="../slideLayouts/slideLayout1.xml"/><Relationship Id="rId4" Type="http://schemas.openxmlformats.org/officeDocument/2006/relationships/hyperlink" Target="http://childish.fome.ru/"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88640"/>
            <a:ext cx="7175351" cy="1001079"/>
          </a:xfrm>
        </p:spPr>
        <p:txBody>
          <a:bodyPr/>
          <a:lstStyle/>
          <a:p>
            <a:r>
              <a:rPr lang="ru-RU" dirty="0" smtClean="0"/>
              <a:t>Подвижные игры</a:t>
            </a:r>
            <a:endParaRPr lang="ru-RU" dirty="0"/>
          </a:p>
        </p:txBody>
      </p:sp>
      <p:pic>
        <p:nvPicPr>
          <p:cNvPr id="1028" name="Picture 4" descr="http://igrushka.kz/news/home/igrushka/public_html/wp-content/uploads/2012/07/1p-500x39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 y="1401376"/>
            <a:ext cx="9144000" cy="5474003"/>
          </a:xfrm>
          <a:prstGeom prst="rect">
            <a:avLst/>
          </a:prstGeom>
          <a:noFill/>
          <a:extLst>
            <a:ext uri="{909E8E84-426E-40DD-AFC4-6F175D3DCCD1}">
              <a14:hiddenFill xmlns:a14="http://schemas.microsoft.com/office/drawing/2010/main">
                <a:solidFill>
                  <a:srgbClr val="FFFFFF"/>
                </a:solidFill>
              </a14:hiddenFill>
            </a:ext>
          </a:extLst>
        </p:spPr>
      </p:pic>
      <p:sp>
        <p:nvSpPr>
          <p:cNvPr id="6" name="Заголовок 1"/>
          <p:cNvSpPr txBox="1">
            <a:spLocks/>
          </p:cNvSpPr>
          <p:nvPr/>
        </p:nvSpPr>
        <p:spPr>
          <a:xfrm>
            <a:off x="179512" y="5770167"/>
            <a:ext cx="8136904" cy="720080"/>
          </a:xfrm>
          <a:prstGeom prst="rect">
            <a:avLst/>
          </a:prstGeom>
          <a:effectLst/>
        </p:spPr>
        <p:txBody>
          <a:bodyPr vert="horz" lIns="91440" tIns="45720" rIns="91440" bIns="45720" rtlCol="0" anchor="t" anchorCtr="0">
            <a:noAutofit/>
          </a:bodyPr>
          <a:lstStyle>
            <a:lvl1pPr marL="640080" indent="-457200" algn="l" defTabSz="914400" rtl="0" eaLnBrk="1" latinLnBrk="0" hangingPunct="1">
              <a:spcBef>
                <a:spcPct val="0"/>
              </a:spcBef>
              <a:buClr>
                <a:schemeClr val="accent6">
                  <a:lumMod val="75000"/>
                </a:schemeClr>
              </a:buClr>
              <a:buSzPct val="128000"/>
              <a:buFont typeface="Georgia" pitchFamily="18" charset="0"/>
              <a:buChar char="*"/>
              <a:defRPr sz="54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800" dirty="0" smtClean="0">
                <a:solidFill>
                  <a:srgbClr val="002060"/>
                </a:solidFill>
              </a:rPr>
              <a:t>Ученицы 9 класса «Г» </a:t>
            </a:r>
            <a:r>
              <a:rPr lang="ru-RU" sz="2800" dirty="0" err="1" smtClean="0">
                <a:solidFill>
                  <a:srgbClr val="002060"/>
                </a:solidFill>
              </a:rPr>
              <a:t>Гёзалян</a:t>
            </a:r>
            <a:r>
              <a:rPr lang="ru-RU" sz="2800" dirty="0" smtClean="0">
                <a:solidFill>
                  <a:srgbClr val="002060"/>
                </a:solidFill>
              </a:rPr>
              <a:t> Светланы</a:t>
            </a:r>
            <a:endParaRPr lang="ru-RU" sz="2800" dirty="0">
              <a:solidFill>
                <a:srgbClr val="002060"/>
              </a:solidFill>
            </a:endParaRPr>
          </a:p>
        </p:txBody>
      </p:sp>
    </p:spTree>
    <p:extLst>
      <p:ext uri="{BB962C8B-B14F-4D97-AF65-F5344CB8AC3E}">
        <p14:creationId xmlns:p14="http://schemas.microsoft.com/office/powerpoint/2010/main" val="156725077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barn(inVertical)">
                                      <p:cBhvr>
                                        <p:cTn id="7"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395536" y="1124745"/>
            <a:ext cx="6715269" cy="4809920"/>
          </a:xfrm>
        </p:spPr>
        <p:txBody>
          <a:bodyPr/>
          <a:lstStyle/>
          <a:p>
            <a:pPr marL="342900" indent="-342900">
              <a:buFont typeface="Arial" pitchFamily="34" charset="0"/>
              <a:buChar char="•"/>
            </a:pPr>
            <a:r>
              <a:rPr lang="ru-RU" dirty="0" smtClean="0"/>
              <a:t>Значение подвижных игр</a:t>
            </a:r>
          </a:p>
          <a:p>
            <a:pPr marL="342900" indent="-342900">
              <a:buFont typeface="Arial" pitchFamily="34" charset="0"/>
              <a:buChar char="•"/>
            </a:pPr>
            <a:r>
              <a:rPr lang="ru-RU" dirty="0" smtClean="0"/>
              <a:t>Круговая эстафета</a:t>
            </a:r>
          </a:p>
          <a:p>
            <a:pPr marL="342900" indent="-342900">
              <a:buFont typeface="Arial" pitchFamily="34" charset="0"/>
              <a:buChar char="•"/>
            </a:pPr>
            <a:r>
              <a:rPr lang="ru-RU" dirty="0" smtClean="0"/>
              <a:t>Перетягивания каната</a:t>
            </a:r>
          </a:p>
          <a:p>
            <a:pPr marL="342900" indent="-342900">
              <a:buFont typeface="Arial" pitchFamily="34" charset="0"/>
              <a:buChar char="•"/>
            </a:pPr>
            <a:r>
              <a:rPr lang="ru-RU" dirty="0" smtClean="0"/>
              <a:t>Лапта волейболистов</a:t>
            </a:r>
          </a:p>
          <a:p>
            <a:pPr marL="342900" indent="-342900">
              <a:buFont typeface="Arial" pitchFamily="34" charset="0"/>
              <a:buChar char="•"/>
            </a:pPr>
            <a:r>
              <a:rPr lang="ru-RU" dirty="0" smtClean="0"/>
              <a:t>Перестрелка</a:t>
            </a:r>
          </a:p>
          <a:p>
            <a:pPr marL="342900" indent="-342900">
              <a:buFont typeface="Arial" pitchFamily="34" charset="0"/>
              <a:buChar char="•"/>
            </a:pPr>
            <a:r>
              <a:rPr lang="ru-RU" dirty="0" smtClean="0"/>
              <a:t>Жёлуди, орехи, шишки</a:t>
            </a:r>
          </a:p>
          <a:p>
            <a:pPr marL="342900" indent="-342900">
              <a:buFont typeface="Arial" pitchFamily="34" charset="0"/>
              <a:buChar char="•"/>
            </a:pPr>
            <a:r>
              <a:rPr lang="ru-RU" dirty="0" smtClean="0"/>
              <a:t>Кошки-мышки</a:t>
            </a:r>
          </a:p>
          <a:p>
            <a:pPr marL="342900" indent="-342900">
              <a:buFont typeface="Arial" pitchFamily="34" charset="0"/>
              <a:buChar char="•"/>
            </a:pPr>
            <a:r>
              <a:rPr lang="ru-RU" dirty="0" smtClean="0"/>
              <a:t>Список литературы</a:t>
            </a:r>
          </a:p>
          <a:p>
            <a:pPr marL="342900" indent="-342900">
              <a:buFont typeface="Arial" pitchFamily="34" charset="0"/>
              <a:buChar char="•"/>
            </a:pPr>
            <a:endParaRPr lang="ru-RU" dirty="0" smtClean="0"/>
          </a:p>
          <a:p>
            <a:pPr marL="342900" indent="-342900">
              <a:buFont typeface="Arial" pitchFamily="34" charset="0"/>
              <a:buChar char="•"/>
            </a:pPr>
            <a:endParaRPr lang="ru-RU" dirty="0"/>
          </a:p>
        </p:txBody>
      </p:sp>
      <p:sp>
        <p:nvSpPr>
          <p:cNvPr id="3" name="Заголовок 2"/>
          <p:cNvSpPr>
            <a:spLocks noGrp="1"/>
          </p:cNvSpPr>
          <p:nvPr>
            <p:ph type="ctrTitle"/>
          </p:nvPr>
        </p:nvSpPr>
        <p:spPr>
          <a:xfrm>
            <a:off x="755576" y="116633"/>
            <a:ext cx="7175351" cy="1152128"/>
          </a:xfrm>
        </p:spPr>
        <p:txBody>
          <a:bodyPr/>
          <a:lstStyle/>
          <a:p>
            <a:pPr algn="ctr"/>
            <a:r>
              <a:rPr lang="ru-RU" dirty="0" smtClean="0"/>
              <a:t>План</a:t>
            </a:r>
            <a:endParaRPr lang="ru-RU" dirty="0"/>
          </a:p>
        </p:txBody>
      </p:sp>
    </p:spTree>
    <p:extLst>
      <p:ext uri="{BB962C8B-B14F-4D97-AF65-F5344CB8AC3E}">
        <p14:creationId xmlns:p14="http://schemas.microsoft.com/office/powerpoint/2010/main" val="1464926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13871" y="908720"/>
            <a:ext cx="9144000" cy="3384375"/>
          </a:xfrm>
        </p:spPr>
        <p:txBody>
          <a:bodyPr>
            <a:noAutofit/>
          </a:bodyPr>
          <a:lstStyle/>
          <a:p>
            <a:r>
              <a:rPr lang="ru-RU" sz="2000" dirty="0"/>
              <a:t>Подвижные игры - один из способов физического развития ребенка. Они позволяют снять физическую усталость с мышц, достичь эмоционального переключения с одного вида деятельности на другой. Подвижные игры особенно любимы детьми, ведь они – важный источник радостных эмоций. Игры стимулируют активную работу, мысли, способствуют расширению кругозора, совершенствованию всех психических процессов. Подвижные игры формируют положительные нравственные качества у детей. Доброта, взаимопомощь, поддержка, смелость, внимательность, взаимовыручка высоко ценятся среди играющих, а такие качества, как трусость, себялюбие, похвальба </a:t>
            </a:r>
            <a:r>
              <a:rPr lang="ru-RU" sz="2000" dirty="0" smtClean="0"/>
              <a:t>осуждаются.</a:t>
            </a:r>
            <a:endParaRPr lang="ru-RU" sz="2000" dirty="0"/>
          </a:p>
        </p:txBody>
      </p:sp>
      <p:sp>
        <p:nvSpPr>
          <p:cNvPr id="3" name="Заголовок 2"/>
          <p:cNvSpPr>
            <a:spLocks noGrp="1"/>
          </p:cNvSpPr>
          <p:nvPr>
            <p:ph type="ctrTitle"/>
          </p:nvPr>
        </p:nvSpPr>
        <p:spPr>
          <a:xfrm>
            <a:off x="827584" y="188640"/>
            <a:ext cx="7175351" cy="966417"/>
          </a:xfrm>
        </p:spPr>
        <p:txBody>
          <a:bodyPr/>
          <a:lstStyle/>
          <a:p>
            <a:r>
              <a:rPr lang="ru-RU" sz="4000" dirty="0" smtClean="0"/>
              <a:t>Значение подвижных игр</a:t>
            </a:r>
            <a:endParaRPr lang="ru-RU" sz="4000" dirty="0"/>
          </a:p>
        </p:txBody>
      </p:sp>
      <p:pic>
        <p:nvPicPr>
          <p:cNvPr id="2050" name="Picture 2" descr="Продаем горшки (Чулмак уены) "/>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88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907704" y="4048124"/>
            <a:ext cx="5472608" cy="280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588127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050"/>
                                        </p:tgtEl>
                                        <p:attrNameLst>
                                          <p:attrName>r</p:attrName>
                                        </p:attrNameLst>
                                      </p:cBhvr>
                                    </p:animRot>
                                    <p:animRot by="-240000">
                                      <p:cBhvr>
                                        <p:cTn id="7" dur="200" fill="hold">
                                          <p:stCondLst>
                                            <p:cond delay="200"/>
                                          </p:stCondLst>
                                        </p:cTn>
                                        <p:tgtEl>
                                          <p:spTgt spid="2050"/>
                                        </p:tgtEl>
                                        <p:attrNameLst>
                                          <p:attrName>r</p:attrName>
                                        </p:attrNameLst>
                                      </p:cBhvr>
                                    </p:animRot>
                                    <p:animRot by="240000">
                                      <p:cBhvr>
                                        <p:cTn id="8" dur="200" fill="hold">
                                          <p:stCondLst>
                                            <p:cond delay="400"/>
                                          </p:stCondLst>
                                        </p:cTn>
                                        <p:tgtEl>
                                          <p:spTgt spid="2050"/>
                                        </p:tgtEl>
                                        <p:attrNameLst>
                                          <p:attrName>r</p:attrName>
                                        </p:attrNameLst>
                                      </p:cBhvr>
                                    </p:animRot>
                                    <p:animRot by="-240000">
                                      <p:cBhvr>
                                        <p:cTn id="9" dur="200" fill="hold">
                                          <p:stCondLst>
                                            <p:cond delay="600"/>
                                          </p:stCondLst>
                                        </p:cTn>
                                        <p:tgtEl>
                                          <p:spTgt spid="2050"/>
                                        </p:tgtEl>
                                        <p:attrNameLst>
                                          <p:attrName>r</p:attrName>
                                        </p:attrNameLst>
                                      </p:cBhvr>
                                    </p:animRot>
                                    <p:animRot by="120000">
                                      <p:cBhvr>
                                        <p:cTn id="10" dur="200" fill="hold">
                                          <p:stCondLst>
                                            <p:cond delay="800"/>
                                          </p:stCondLst>
                                        </p:cTn>
                                        <p:tgtEl>
                                          <p:spTgt spid="20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4067944" y="806737"/>
            <a:ext cx="5076056" cy="4392488"/>
          </a:xfrm>
        </p:spPr>
        <p:txBody>
          <a:bodyPr>
            <a:normAutofit/>
          </a:bodyPr>
          <a:lstStyle/>
          <a:p>
            <a:r>
              <a:rPr lang="ru-RU" sz="1800" dirty="0">
                <a:solidFill>
                  <a:schemeClr val="tx1">
                    <a:lumMod val="95000"/>
                    <a:lumOff val="5000"/>
                  </a:schemeClr>
                </a:solidFill>
              </a:rPr>
              <a:t>Все играющие делятся на три - пять команд и встают лучами от центра круга (наподобие спиц колеса), повернувшись левым или правым боком к центру (рис. </a:t>
            </a:r>
            <a:r>
              <a:rPr lang="ru-RU" sz="1800" dirty="0" smtClean="0">
                <a:solidFill>
                  <a:schemeClr val="tx1">
                    <a:lumMod val="95000"/>
                    <a:lumOff val="5000"/>
                  </a:schemeClr>
                </a:solidFill>
              </a:rPr>
              <a:t>6</a:t>
            </a:r>
            <a:r>
              <a:rPr lang="ru-RU" sz="1800" dirty="0">
                <a:solidFill>
                  <a:schemeClr val="tx1">
                    <a:lumMod val="95000"/>
                    <a:lumOff val="5000"/>
                  </a:schemeClr>
                </a:solidFill>
              </a:rPr>
              <a:t>). Каждый луч-шеренга является командой. Игроки, стоящие крайними от центра круга, держат в правой руке эстафетную палочку (городок, теннисный мяч).</a:t>
            </a:r>
          </a:p>
          <a:p>
            <a:r>
              <a:rPr lang="ru-RU" sz="1800" dirty="0">
                <a:solidFill>
                  <a:schemeClr val="tx1">
                    <a:lumMod val="95000"/>
                    <a:lumOff val="5000"/>
                  </a:schemeClr>
                </a:solidFill>
              </a:rPr>
              <a:t>По общему сигналу крайние игроки с эстафетой бегут по кругу с внешней стороны мимо остальных </a:t>
            </a:r>
            <a:r>
              <a:rPr lang="ru-RU" sz="1800" b="1" dirty="0">
                <a:solidFill>
                  <a:schemeClr val="tx1">
                    <a:lumMod val="95000"/>
                    <a:lumOff val="5000"/>
                  </a:schemeClr>
                </a:solidFill>
              </a:rPr>
              <a:t>«спиц» </a:t>
            </a:r>
            <a:r>
              <a:rPr lang="ru-RU" sz="1800" dirty="0">
                <a:solidFill>
                  <a:schemeClr val="tx1">
                    <a:lumMod val="95000"/>
                    <a:lumOff val="5000"/>
                  </a:schemeClr>
                </a:solidFill>
              </a:rPr>
              <a:t>к своей команде и передают палочку ожидающему с края игроку, а затем бегут на другой конец своей шеренги (ближе к центру) и становятся там.</a:t>
            </a:r>
          </a:p>
          <a:p>
            <a:endParaRPr lang="ru-RU" dirty="0">
              <a:solidFill>
                <a:schemeClr val="tx1">
                  <a:lumMod val="95000"/>
                  <a:lumOff val="5000"/>
                </a:schemeClr>
              </a:solidFill>
            </a:endParaRPr>
          </a:p>
        </p:txBody>
      </p:sp>
      <p:sp>
        <p:nvSpPr>
          <p:cNvPr id="3" name="Заголовок 2"/>
          <p:cNvSpPr>
            <a:spLocks noGrp="1"/>
          </p:cNvSpPr>
          <p:nvPr>
            <p:ph type="ctrTitle"/>
          </p:nvPr>
        </p:nvSpPr>
        <p:spPr>
          <a:xfrm>
            <a:off x="683568" y="116633"/>
            <a:ext cx="7175351" cy="936104"/>
          </a:xfrm>
        </p:spPr>
        <p:txBody>
          <a:bodyPr/>
          <a:lstStyle/>
          <a:p>
            <a:pPr algn="ctr"/>
            <a:r>
              <a:rPr lang="ru-RU" sz="3200" dirty="0" smtClean="0"/>
              <a:t>Круговая эстафета</a:t>
            </a:r>
            <a:endParaRPr lang="ru-RU" sz="3200" dirty="0"/>
          </a:p>
        </p:txBody>
      </p:sp>
      <p:pic>
        <p:nvPicPr>
          <p:cNvPr id="4" name="Рисунок 3" descr="Рис. 9, б Круговая эстафета"/>
          <p:cNvPicPr/>
          <p:nvPr/>
        </p:nvPicPr>
        <p:blipFill>
          <a:blip r:embed="rId3">
            <a:extLst>
              <a:ext uri="{28A0092B-C50C-407E-A947-70E740481C1C}">
                <a14:useLocalDpi xmlns:a14="http://schemas.microsoft.com/office/drawing/2010/main" val="0"/>
              </a:ext>
            </a:extLst>
          </a:blip>
          <a:srcRect/>
          <a:stretch>
            <a:fillRect/>
          </a:stretch>
        </p:blipFill>
        <p:spPr bwMode="auto">
          <a:xfrm>
            <a:off x="0" y="764704"/>
            <a:ext cx="4067944" cy="4104456"/>
          </a:xfrm>
          <a:prstGeom prst="rect">
            <a:avLst/>
          </a:prstGeom>
          <a:noFill/>
          <a:ln>
            <a:noFill/>
          </a:ln>
        </p:spPr>
      </p:pic>
      <p:sp>
        <p:nvSpPr>
          <p:cNvPr id="6" name="Подзаголовок 1"/>
          <p:cNvSpPr txBox="1">
            <a:spLocks/>
          </p:cNvSpPr>
          <p:nvPr/>
        </p:nvSpPr>
        <p:spPr>
          <a:xfrm>
            <a:off x="-1098884" y="909690"/>
            <a:ext cx="5004048" cy="4543918"/>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endParaRPr lang="ru-RU" sz="1800" dirty="0" smtClean="0">
              <a:solidFill>
                <a:schemeClr val="tx1">
                  <a:lumMod val="95000"/>
                  <a:lumOff val="5000"/>
                </a:schemeClr>
              </a:solidFill>
            </a:endParaRPr>
          </a:p>
        </p:txBody>
      </p:sp>
      <p:sp>
        <p:nvSpPr>
          <p:cNvPr id="8" name="Подзаголовок 1"/>
          <p:cNvSpPr txBox="1">
            <a:spLocks/>
          </p:cNvSpPr>
          <p:nvPr/>
        </p:nvSpPr>
        <p:spPr>
          <a:xfrm>
            <a:off x="15546" y="4897380"/>
            <a:ext cx="9144000" cy="1960619"/>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r>
              <a:rPr lang="ru-RU" sz="1800" dirty="0" smtClean="0">
                <a:solidFill>
                  <a:schemeClr val="tx1">
                    <a:lumMod val="95000"/>
                    <a:lumOff val="5000"/>
                  </a:schemeClr>
                </a:solidFill>
              </a:rPr>
              <a:t>Получивший </a:t>
            </a:r>
            <a:r>
              <a:rPr lang="ru-RU" sz="1800" dirty="0">
                <a:solidFill>
                  <a:schemeClr val="tx1">
                    <a:lumMod val="95000"/>
                    <a:lumOff val="5000"/>
                  </a:schemeClr>
                </a:solidFill>
              </a:rPr>
              <a:t>эстафету так же обегает круг и передает ее третьему номеру и т. д. Когда начинавший игру окажется с края и ему принесут предмет, он поднимает его вверх, возвещая об окончании игры его </a:t>
            </a:r>
            <a:r>
              <a:rPr lang="ru-RU" sz="1800" dirty="0" smtClean="0">
                <a:solidFill>
                  <a:schemeClr val="tx1">
                    <a:lumMod val="95000"/>
                    <a:lumOff val="5000"/>
                  </a:schemeClr>
                </a:solidFill>
              </a:rPr>
              <a:t>командой.</a:t>
            </a:r>
          </a:p>
          <a:p>
            <a:r>
              <a:rPr lang="ru-RU" sz="1800" dirty="0">
                <a:solidFill>
                  <a:schemeClr val="tx1">
                    <a:lumMod val="95000"/>
                    <a:lumOff val="5000"/>
                  </a:schemeClr>
                </a:solidFill>
              </a:rPr>
              <a:t>Эстафету по кругу так же, как и встречную, можно проводить с ведением баскетбольного мяча. Можно менять направление движения, т. е., повторяя игру, давать задание участникам бежать по кругу в другую сторону.</a:t>
            </a:r>
          </a:p>
          <a:p>
            <a:endParaRPr lang="ru-RU" sz="1800" dirty="0">
              <a:solidFill>
                <a:schemeClr val="tx1">
                  <a:lumMod val="95000"/>
                  <a:lumOff val="5000"/>
                </a:schemeClr>
              </a:solidFill>
            </a:endParaRPr>
          </a:p>
        </p:txBody>
      </p:sp>
    </p:spTree>
    <p:extLst>
      <p:ext uri="{BB962C8B-B14F-4D97-AF65-F5344CB8AC3E}">
        <p14:creationId xmlns:p14="http://schemas.microsoft.com/office/powerpoint/2010/main" val="695346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35635" y="764704"/>
            <a:ext cx="9144000" cy="2952328"/>
          </a:xfrm>
        </p:spPr>
        <p:txBody>
          <a:bodyPr>
            <a:normAutofit fontScale="92500" lnSpcReduction="20000"/>
          </a:bodyPr>
          <a:lstStyle/>
          <a:p>
            <a:r>
              <a:rPr lang="ru-RU" dirty="0">
                <a:solidFill>
                  <a:schemeClr val="tx1">
                    <a:lumMod val="95000"/>
                    <a:lumOff val="5000"/>
                  </a:schemeClr>
                </a:solidFill>
              </a:rPr>
              <a:t>Восемь участников каждой из команд, чей общий вес не должен превышать максимального для данной весовой категории, располагаются у разных концов каната, окружность которого от 10 см до 12,5 см, а длина не менее 33,5 м. Посередине каната делается «центральная отметка» и на расстоянии 4 метров от неё две боковых отметки. Перед началом состязания команды встают так, что центральная отметка находится над проведённой на земле чертой. По сигналу судьи каждая команда начинает тянуть канат, стараясь или чтобы отметка ближайшая к соперникам пересекла черту на земле (то есть пытаясь перетянуть канат на 4 метра), или чтобы противоположная команда заработала фол, который засчитывается если кто-либо из команды сядет или упадёт.</a:t>
            </a:r>
          </a:p>
          <a:p>
            <a:endParaRPr lang="ru-RU" dirty="0"/>
          </a:p>
        </p:txBody>
      </p:sp>
      <p:sp>
        <p:nvSpPr>
          <p:cNvPr id="3" name="Заголовок 2"/>
          <p:cNvSpPr>
            <a:spLocks noGrp="1"/>
          </p:cNvSpPr>
          <p:nvPr>
            <p:ph type="ctrTitle"/>
          </p:nvPr>
        </p:nvSpPr>
        <p:spPr>
          <a:xfrm>
            <a:off x="683568" y="1"/>
            <a:ext cx="7175351" cy="1196752"/>
          </a:xfrm>
        </p:spPr>
        <p:txBody>
          <a:bodyPr/>
          <a:lstStyle/>
          <a:p>
            <a:pPr algn="ctr"/>
            <a:r>
              <a:rPr lang="ru-RU" sz="3200" dirty="0" smtClean="0"/>
              <a:t>Перетягивание каната</a:t>
            </a:r>
            <a:endParaRPr lang="ru-RU" sz="3200" dirty="0"/>
          </a:p>
        </p:txBody>
      </p:sp>
      <p:pic>
        <p:nvPicPr>
          <p:cNvPr id="4" name="Рисунок 3" descr="http://azbuka-igr.ru/wp-content/uploads/2010/08/img081.jpg"/>
          <p:cNvPicPr/>
          <p:nvPr/>
        </p:nvPicPr>
        <p:blipFill>
          <a:blip r:embed="rId2">
            <a:extLst>
              <a:ext uri="{28A0092B-C50C-407E-A947-70E740481C1C}">
                <a14:useLocalDpi xmlns:a14="http://schemas.microsoft.com/office/drawing/2010/main" val="0"/>
              </a:ext>
            </a:extLst>
          </a:blip>
          <a:srcRect/>
          <a:stretch>
            <a:fillRect/>
          </a:stretch>
        </p:blipFill>
        <p:spPr bwMode="auto">
          <a:xfrm>
            <a:off x="10404" y="3573016"/>
            <a:ext cx="9133596" cy="3284984"/>
          </a:xfrm>
          <a:prstGeom prst="rect">
            <a:avLst/>
          </a:prstGeom>
          <a:noFill/>
          <a:ln>
            <a:noFill/>
          </a:ln>
        </p:spPr>
      </p:pic>
    </p:spTree>
    <p:extLst>
      <p:ext uri="{BB962C8B-B14F-4D97-AF65-F5344CB8AC3E}">
        <p14:creationId xmlns:p14="http://schemas.microsoft.com/office/powerpoint/2010/main" val="264411218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0" y="692696"/>
            <a:ext cx="9144000" cy="5976663"/>
          </a:xfrm>
        </p:spPr>
        <p:txBody>
          <a:bodyPr>
            <a:normAutofit fontScale="92500" lnSpcReduction="20000"/>
          </a:bodyPr>
          <a:lstStyle/>
          <a:p>
            <a:r>
              <a:rPr lang="ru-RU" sz="2100" dirty="0">
                <a:solidFill>
                  <a:schemeClr val="tx1">
                    <a:lumMod val="95000"/>
                    <a:lumOff val="5000"/>
                  </a:schemeClr>
                </a:solidFill>
              </a:rPr>
              <a:t>Играют две команды, одна из которых подающая, а другая - принимающая подачу по правилам игры в волейбол. Расстановка игроков на площадке у обеих команд различная. Подающие игроки находятся за линией подачи, а принимающие, как обычно, внутри своей площадки.</a:t>
            </a:r>
          </a:p>
          <a:p>
            <a:r>
              <a:rPr lang="ru-RU" sz="2100" dirty="0">
                <a:solidFill>
                  <a:schemeClr val="tx1">
                    <a:lumMod val="95000"/>
                    <a:lumOff val="5000"/>
                  </a:schemeClr>
                </a:solidFill>
              </a:rPr>
              <a:t>По сигналу первый игрок подает мяч через сетку на сторону противника, а сам быстро бежит вокруг площадки (за линиями) и возвращается на свое место.</a:t>
            </a:r>
          </a:p>
          <a:p>
            <a:r>
              <a:rPr lang="ru-RU" sz="2100" dirty="0">
                <a:solidFill>
                  <a:schemeClr val="tx1">
                    <a:lumMod val="95000"/>
                    <a:lumOff val="5000"/>
                  </a:schemeClr>
                </a:solidFill>
              </a:rPr>
              <a:t>Игроки противоположной команды принимают мяч и разыгрывают его между собой внутри площадки, стараясь сделать как можно больше передач за то время, пока игрок, подававший мяч, бежит по кругу. Как только игрок вернется на место подачи, розыгрыш мяча прекращается. Игра продолжается до тех пор, пока все игроки подающей команды не выполнят перебежку. После этого подсчитывается общее количество передач, которые сделала принимающая команда во время перебежек игроков подающей команды. Играющие меняются ролями, и игра повторяется.</a:t>
            </a:r>
          </a:p>
          <a:p>
            <a:r>
              <a:rPr lang="ru-RU" sz="2100" dirty="0">
                <a:solidFill>
                  <a:schemeClr val="tx1">
                    <a:lumMod val="95000"/>
                    <a:lumOff val="5000"/>
                  </a:schemeClr>
                </a:solidFill>
              </a:rPr>
              <a:t>За каждую неудачно выполненную подачу (в сетку, за пределы площадки) команде соперника начисляется 10 передач. Если бегущий игрок зашел в пределы площадки, коснулся руками стойки, сетки, противоположной команде присуждается 5 очков. Наказываются и игроки, передающие между собой мяч. Им нельзя ронять мяч на землю (вычитается из общего числа 3 передачи) и делать повторные передачи между одними и теми же партнерами. За такое нарушение судья вычитает 3 передачи. Для игры лучше иметь двух судей, каждый из которых следит за одной командой.</a:t>
            </a:r>
          </a:p>
          <a:p>
            <a:endParaRPr lang="ru-RU" dirty="0"/>
          </a:p>
        </p:txBody>
      </p:sp>
      <p:sp>
        <p:nvSpPr>
          <p:cNvPr id="3" name="Заголовок 2"/>
          <p:cNvSpPr>
            <a:spLocks noGrp="1"/>
          </p:cNvSpPr>
          <p:nvPr>
            <p:ph type="ctrTitle"/>
          </p:nvPr>
        </p:nvSpPr>
        <p:spPr>
          <a:xfrm>
            <a:off x="683568" y="1"/>
            <a:ext cx="7175351" cy="836711"/>
          </a:xfrm>
        </p:spPr>
        <p:txBody>
          <a:bodyPr/>
          <a:lstStyle/>
          <a:p>
            <a:pPr algn="ctr"/>
            <a:r>
              <a:rPr lang="ru-RU" sz="3200" dirty="0" smtClean="0"/>
              <a:t>Лапта волейболистов</a:t>
            </a:r>
            <a:endParaRPr lang="ru-RU" sz="3200" dirty="0"/>
          </a:p>
        </p:txBody>
      </p:sp>
    </p:spTree>
    <p:extLst>
      <p:ext uri="{BB962C8B-B14F-4D97-AF65-F5344CB8AC3E}">
        <p14:creationId xmlns:p14="http://schemas.microsoft.com/office/powerpoint/2010/main" val="56367177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summercamp.ru/images/854c6d2ca4f2d2658f069de1048884c8.jpg"/>
          <p:cNvPicPr/>
          <p:nvPr/>
        </p:nvPicPr>
        <p:blipFill>
          <a:blip r:embed="rId2">
            <a:extLst>
              <a:ext uri="{28A0092B-C50C-407E-A947-70E740481C1C}">
                <a14:useLocalDpi xmlns:a14="http://schemas.microsoft.com/office/drawing/2010/main" val="0"/>
              </a:ext>
            </a:extLst>
          </a:blip>
          <a:srcRect/>
          <a:stretch>
            <a:fillRect/>
          </a:stretch>
        </p:blipFill>
        <p:spPr bwMode="auto">
          <a:xfrm>
            <a:off x="26886" y="9128"/>
            <a:ext cx="9117114" cy="6848872"/>
          </a:xfrm>
          <a:prstGeom prst="rect">
            <a:avLst/>
          </a:prstGeom>
          <a:noFill/>
          <a:ln>
            <a:noFill/>
          </a:ln>
        </p:spPr>
      </p:pic>
    </p:spTree>
    <p:extLst>
      <p:ext uri="{BB962C8B-B14F-4D97-AF65-F5344CB8AC3E}">
        <p14:creationId xmlns:p14="http://schemas.microsoft.com/office/powerpoint/2010/main" val="59735315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0" y="764705"/>
            <a:ext cx="9144000" cy="5169960"/>
          </a:xfrm>
        </p:spPr>
        <p:txBody>
          <a:bodyPr>
            <a:normAutofit fontScale="92500" lnSpcReduction="20000"/>
          </a:bodyPr>
          <a:lstStyle/>
          <a:p>
            <a:r>
              <a:rPr lang="ru-RU" sz="2100" dirty="0">
                <a:solidFill>
                  <a:schemeClr val="tx1">
                    <a:lumMod val="95000"/>
                    <a:lumOff val="5000"/>
                  </a:schemeClr>
                </a:solidFill>
              </a:rPr>
              <a:t>Разметка площадки такая же, как и в предыдущей игре. Сетка снимается, а игроки располагаются справа и слева от средней линии. В зону коридора заходить запрещается.</a:t>
            </a:r>
          </a:p>
          <a:p>
            <a:r>
              <a:rPr lang="ru-RU" sz="2100" dirty="0">
                <a:solidFill>
                  <a:schemeClr val="tx1">
                    <a:lumMod val="95000"/>
                    <a:lumOff val="5000"/>
                  </a:schemeClr>
                </a:solidFill>
              </a:rPr>
              <a:t>Два капитана стоят в центре. Между ними подбрасывают мяч, и каждый старается отбить его своим игрокам. Задача каждой команды, получив мяч, осалить противника (не заходя за среднюю линию). Противник увертывается от мяча и в свою очередь пытается осалить мячом игрока противоположной команды. Осаленные игроки идут за линию плена, на противоположную сторону (в коридор) и находятся там до тех пор, пока их не выручат свои игроки (перебросив мяч по воздуху). Поймав мяч, пленный перебрасывает его в свою команду, а сам перебегает из коридора на свое поле.</a:t>
            </a:r>
          </a:p>
          <a:p>
            <a:r>
              <a:rPr lang="ru-RU" sz="2100" dirty="0">
                <a:solidFill>
                  <a:schemeClr val="tx1">
                    <a:lumMod val="95000"/>
                    <a:lumOff val="5000"/>
                  </a:schemeClr>
                </a:solidFill>
              </a:rPr>
              <a:t>Играют 10-15 минут, после чего подсчитывают пленников в каждой команде. Игра заканчивается досрочно, если все игроки одной из команд оказались в плену.</a:t>
            </a:r>
          </a:p>
          <a:p>
            <a:r>
              <a:rPr lang="ru-RU" sz="2100" dirty="0">
                <a:solidFill>
                  <a:schemeClr val="tx1">
                    <a:lumMod val="95000"/>
                    <a:lumOff val="5000"/>
                  </a:schemeClr>
                </a:solidFill>
              </a:rPr>
              <a:t>В игре соблюдаются следующие правила. Салить мячом можно в любую часть туловища, кроме головы; если игрок, поймав руками мяч, выронил его, он считается осаленным и идет в плен. Мяч можно передавать между игроками, но нельзя бегать с ним в руках, хотя можно вести ударами о землю. Мяч, вышедший за границы площадки, отдается команде из-за линии, куда он укатился. За допущенные нарушения мяч передается противнику.</a:t>
            </a:r>
          </a:p>
          <a:p>
            <a:endParaRPr lang="ru-RU" dirty="0"/>
          </a:p>
        </p:txBody>
      </p:sp>
      <p:sp>
        <p:nvSpPr>
          <p:cNvPr id="3" name="Заголовок 2"/>
          <p:cNvSpPr>
            <a:spLocks noGrp="1"/>
          </p:cNvSpPr>
          <p:nvPr>
            <p:ph type="ctrTitle"/>
          </p:nvPr>
        </p:nvSpPr>
        <p:spPr>
          <a:xfrm>
            <a:off x="683568" y="1"/>
            <a:ext cx="7175351" cy="764704"/>
          </a:xfrm>
        </p:spPr>
        <p:txBody>
          <a:bodyPr/>
          <a:lstStyle/>
          <a:p>
            <a:pPr algn="ctr"/>
            <a:r>
              <a:rPr lang="ru-RU" sz="3200" dirty="0" smtClean="0"/>
              <a:t>Перестрелка</a:t>
            </a:r>
            <a:endParaRPr lang="ru-RU" sz="3200" dirty="0"/>
          </a:p>
        </p:txBody>
      </p:sp>
    </p:spTree>
    <p:extLst>
      <p:ext uri="{BB962C8B-B14F-4D97-AF65-F5344CB8AC3E}">
        <p14:creationId xmlns:p14="http://schemas.microsoft.com/office/powerpoint/2010/main" val="81533839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obg-fizkultura.ru/wp-content/uploads/2015/01/podvizhnaya-igra-perestrelka.jpg"/>
          <p:cNvPicPr/>
          <p:nvPr/>
        </p:nvPicPr>
        <p:blipFill>
          <a:blip r:embed="rId2">
            <a:extLst>
              <a:ext uri="{28A0092B-C50C-407E-A947-70E740481C1C}">
                <a14:useLocalDpi xmlns:a14="http://schemas.microsoft.com/office/drawing/2010/main" val="0"/>
              </a:ext>
            </a:extLst>
          </a:blip>
          <a:srcRect/>
          <a:stretch>
            <a:fillRect/>
          </a:stretch>
        </p:blipFill>
        <p:spPr bwMode="auto">
          <a:xfrm>
            <a:off x="27703" y="9984"/>
            <a:ext cx="9137941" cy="6848015"/>
          </a:xfrm>
          <a:prstGeom prst="rect">
            <a:avLst/>
          </a:prstGeom>
          <a:noFill/>
          <a:ln>
            <a:noFill/>
          </a:ln>
        </p:spPr>
      </p:pic>
    </p:spTree>
    <p:extLst>
      <p:ext uri="{BB962C8B-B14F-4D97-AF65-F5344CB8AC3E}">
        <p14:creationId xmlns:p14="http://schemas.microsoft.com/office/powerpoint/2010/main" val="294058390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4716016" y="764704"/>
            <a:ext cx="4427984" cy="3888432"/>
          </a:xfrm>
        </p:spPr>
        <p:txBody>
          <a:bodyPr>
            <a:noAutofit/>
          </a:bodyPr>
          <a:lstStyle/>
          <a:p>
            <a:r>
              <a:rPr lang="ru-RU" sz="1800" dirty="0"/>
              <a:t>Все ребята встают, взявшись за руки, по три </a:t>
            </a:r>
            <a:r>
              <a:rPr lang="ru-RU" sz="1800" dirty="0" smtClean="0"/>
              <a:t>человека. Между </a:t>
            </a:r>
            <a:r>
              <a:rPr lang="ru-RU" sz="1800" dirty="0"/>
              <a:t>собой они договариваются, кто </a:t>
            </a:r>
            <a:r>
              <a:rPr lang="ru-RU" sz="1800" dirty="0" smtClean="0"/>
              <a:t>будет жёлудем, </a:t>
            </a:r>
            <a:r>
              <a:rPr lang="ru-RU" sz="1800" dirty="0"/>
              <a:t>кто - </a:t>
            </a:r>
            <a:r>
              <a:rPr lang="ru-RU" sz="1800" b="1" i="1" dirty="0"/>
              <a:t>орехом</a:t>
            </a:r>
            <a:r>
              <a:rPr lang="ru-RU" sz="1800" dirty="0"/>
              <a:t>, кто -</a:t>
            </a:r>
            <a:r>
              <a:rPr lang="ru-RU" sz="1800" b="1" i="1" dirty="0"/>
              <a:t>шишкой</a:t>
            </a:r>
            <a:r>
              <a:rPr lang="ru-RU" sz="1800" dirty="0"/>
              <a:t>. Водящий один, гнезда у него нет. Есть в этой игре еще и ведущий, который </a:t>
            </a:r>
            <a:r>
              <a:rPr lang="ru-RU" sz="1800" dirty="0" smtClean="0"/>
              <a:t>произносит слова: жёлуди,</a:t>
            </a:r>
            <a:r>
              <a:rPr lang="ru-RU" sz="1800" dirty="0"/>
              <a:t> </a:t>
            </a:r>
            <a:r>
              <a:rPr lang="ru-RU" sz="1800" i="1" dirty="0"/>
              <a:t>шишки</a:t>
            </a:r>
            <a:r>
              <a:rPr lang="ru-RU" sz="1800" dirty="0"/>
              <a:t>, </a:t>
            </a:r>
            <a:r>
              <a:rPr lang="ru-RU" sz="1800" i="1" dirty="0"/>
              <a:t>орехи</a:t>
            </a:r>
            <a:r>
              <a:rPr lang="ru-RU" sz="1800" dirty="0"/>
              <a:t>. Если он сказал </a:t>
            </a:r>
            <a:r>
              <a:rPr lang="ru-RU" sz="1800" dirty="0" smtClean="0"/>
              <a:t>жёлуди, </a:t>
            </a:r>
            <a:r>
              <a:rPr lang="ru-RU" sz="1800" dirty="0"/>
              <a:t>то все </a:t>
            </a:r>
            <a:r>
              <a:rPr lang="ru-RU" sz="1800" dirty="0" smtClean="0"/>
              <a:t>жёлуди оставляют </a:t>
            </a:r>
            <a:r>
              <a:rPr lang="ru-RU" sz="1800" dirty="0"/>
              <a:t>свои гнезда и перебегают в другие. В это время водящий занимает свободное место в любом гнезде, </a:t>
            </a:r>
            <a:r>
              <a:rPr lang="ru-RU" sz="1800" dirty="0" smtClean="0"/>
              <a:t>становясь жёлудем.</a:t>
            </a:r>
            <a:endParaRPr lang="ru-RU" sz="1800" dirty="0"/>
          </a:p>
        </p:txBody>
      </p:sp>
      <p:sp>
        <p:nvSpPr>
          <p:cNvPr id="3" name="Заголовок 2"/>
          <p:cNvSpPr>
            <a:spLocks noGrp="1"/>
          </p:cNvSpPr>
          <p:nvPr>
            <p:ph type="ctrTitle"/>
          </p:nvPr>
        </p:nvSpPr>
        <p:spPr>
          <a:xfrm>
            <a:off x="373812" y="-22162"/>
            <a:ext cx="8784976" cy="980728"/>
          </a:xfrm>
        </p:spPr>
        <p:txBody>
          <a:bodyPr/>
          <a:lstStyle/>
          <a:p>
            <a:pPr algn="ctr"/>
            <a:r>
              <a:rPr lang="ru-RU" sz="3200" dirty="0" smtClean="0"/>
              <a:t>Жёлуди, шишки, орехи</a:t>
            </a:r>
            <a:endParaRPr lang="ru-RU" sz="3200" dirty="0"/>
          </a:p>
        </p:txBody>
      </p:sp>
      <p:pic>
        <p:nvPicPr>
          <p:cNvPr id="3074" name="Picture 2" descr="http://gendocs.ru/gendocs/docs/20/19898/conv_1/file1_html_5aa19ab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4" y="620688"/>
            <a:ext cx="4720560" cy="4032448"/>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69736" y="4665836"/>
            <a:ext cx="9074264" cy="1754326"/>
          </a:xfrm>
          <a:prstGeom prst="rect">
            <a:avLst/>
          </a:prstGeom>
        </p:spPr>
        <p:txBody>
          <a:bodyPr wrap="square">
            <a:spAutoFit/>
          </a:bodyPr>
          <a:lstStyle/>
          <a:p>
            <a:r>
              <a:rPr lang="ru-RU" dirty="0"/>
              <a:t>Тот, кому не хватило места в гнездах, становится водящим. Если ведущий говорит: </a:t>
            </a:r>
            <a:r>
              <a:rPr lang="ru-RU" i="1" dirty="0"/>
              <a:t>орехи</a:t>
            </a:r>
            <a:r>
              <a:rPr lang="ru-RU" dirty="0"/>
              <a:t>, то местами меняются орехи и водящий, занявший место в гнезде, который становится орехом. Водящий и ведущий могут быть разными людьми, а может обе функции выполнять один человек. Ведущим может быть подана команда: </a:t>
            </a:r>
            <a:r>
              <a:rPr lang="ru-RU" dirty="0" smtClean="0"/>
              <a:t>жёлуди</a:t>
            </a:r>
            <a:r>
              <a:rPr lang="ru-RU" i="1" dirty="0" smtClean="0"/>
              <a:t>-шишки-орехи</a:t>
            </a:r>
            <a:r>
              <a:rPr lang="ru-RU" dirty="0"/>
              <a:t>, и тогда меняются местами сразу все. </a:t>
            </a:r>
            <a:br>
              <a:rPr lang="ru-RU" dirty="0"/>
            </a:br>
            <a:endParaRPr lang="ru-RU" dirty="0"/>
          </a:p>
        </p:txBody>
      </p:sp>
    </p:spTree>
    <p:extLst>
      <p:ext uri="{BB962C8B-B14F-4D97-AF65-F5344CB8AC3E}">
        <p14:creationId xmlns:p14="http://schemas.microsoft.com/office/powerpoint/2010/main" val="172818446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down)">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15646" y="4581128"/>
            <a:ext cx="9144000" cy="2276872"/>
          </a:xfrm>
        </p:spPr>
        <p:txBody>
          <a:bodyPr>
            <a:normAutofit fontScale="62500" lnSpcReduction="20000"/>
          </a:bodyPr>
          <a:lstStyle/>
          <a:p>
            <a:r>
              <a:rPr lang="ru-RU" sz="2900" dirty="0"/>
              <a:t>Играющие перед началом игры выбирают кошку и мышку, берут друг друга за руки и встают в круг. Кошка стоит за кругом, мышка — в круге. Кошка старается войти в круг и поймать мышку, но играющие закрывают входы перед ней. Она старается подлезть под ворота, играющие приседают и не пропускают ее в круг.</a:t>
            </a:r>
          </a:p>
          <a:p>
            <a:r>
              <a:rPr lang="ru-RU" sz="2900" dirty="0"/>
              <a:t>Когда наконец кошка проберется в круг, дети сразу же открывают ворота и мышка выбегает из круга. А кошку они стараются из круга не выпускать. Если же кошка поймает мышку, то они встают в круг, а играющие выбирают новых кошку и мышку.</a:t>
            </a:r>
          </a:p>
          <a:p>
            <a:endParaRPr lang="ru-RU" dirty="0"/>
          </a:p>
        </p:txBody>
      </p:sp>
      <p:sp>
        <p:nvSpPr>
          <p:cNvPr id="3" name="Заголовок 2"/>
          <p:cNvSpPr>
            <a:spLocks noGrp="1"/>
          </p:cNvSpPr>
          <p:nvPr>
            <p:ph type="ctrTitle"/>
          </p:nvPr>
        </p:nvSpPr>
        <p:spPr>
          <a:xfrm>
            <a:off x="827584" y="44245"/>
            <a:ext cx="7175351" cy="792467"/>
          </a:xfrm>
        </p:spPr>
        <p:txBody>
          <a:bodyPr/>
          <a:lstStyle/>
          <a:p>
            <a:pPr algn="ctr"/>
            <a:r>
              <a:rPr lang="ru-RU" sz="3200" dirty="0" smtClean="0"/>
              <a:t>Кошки-мышки</a:t>
            </a:r>
            <a:endParaRPr lang="ru-RU" sz="3200" dirty="0"/>
          </a:p>
        </p:txBody>
      </p:sp>
      <p:pic>
        <p:nvPicPr>
          <p:cNvPr id="4098" name="Picture 2" descr="http://www.mamac.ru/images/pm/000013687.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07" y="667943"/>
            <a:ext cx="9159646"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1153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arn(inVertical)">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179512" y="908720"/>
            <a:ext cx="8496944" cy="4968552"/>
          </a:xfrm>
        </p:spPr>
        <p:txBody>
          <a:bodyPr/>
          <a:lstStyle/>
          <a:p>
            <a:pPr marL="342900" indent="-342900">
              <a:buFont typeface="Wingdings" pitchFamily="2" charset="2"/>
              <a:buChar char="ü"/>
            </a:pPr>
            <a:r>
              <a:rPr lang="en-US" sz="2800" dirty="0">
                <a:hlinkClick r:id="rId2"/>
              </a:rPr>
              <a:t>http://</a:t>
            </a:r>
            <a:r>
              <a:rPr lang="en-US" sz="2800" dirty="0" smtClean="0">
                <a:hlinkClick r:id="rId2"/>
              </a:rPr>
              <a:t>allforchildren.ru/games/active1-28.php</a:t>
            </a:r>
            <a:endParaRPr lang="ru-RU" sz="2800" dirty="0" smtClean="0"/>
          </a:p>
          <a:p>
            <a:pPr marL="342900" indent="-342900">
              <a:buFont typeface="Wingdings" pitchFamily="2" charset="2"/>
              <a:buChar char="ü"/>
            </a:pPr>
            <a:r>
              <a:rPr lang="en-US" sz="2800" dirty="0">
                <a:hlinkClick r:id="rId3"/>
              </a:rPr>
              <a:t>http://</a:t>
            </a:r>
            <a:r>
              <a:rPr lang="en-US" sz="2800" dirty="0" smtClean="0">
                <a:hlinkClick r:id="rId3"/>
              </a:rPr>
              <a:t>bosichkom.com</a:t>
            </a:r>
            <a:endParaRPr lang="ru-RU" sz="2800" dirty="0"/>
          </a:p>
          <a:p>
            <a:pPr marL="342900" indent="-342900">
              <a:buFont typeface="Wingdings" pitchFamily="2" charset="2"/>
              <a:buChar char="ü"/>
            </a:pPr>
            <a:r>
              <a:rPr lang="en-US" sz="2800" dirty="0">
                <a:hlinkClick r:id="rId4"/>
              </a:rPr>
              <a:t>http://</a:t>
            </a:r>
            <a:r>
              <a:rPr lang="en-US" sz="2800" dirty="0" smtClean="0">
                <a:hlinkClick r:id="rId4"/>
              </a:rPr>
              <a:t>childish.fome.ru</a:t>
            </a:r>
            <a:endParaRPr lang="ru-RU" sz="2800" dirty="0" smtClean="0"/>
          </a:p>
          <a:p>
            <a:pPr marL="342900" indent="-342900">
              <a:buFont typeface="Wingdings" pitchFamily="2" charset="2"/>
              <a:buChar char="ü"/>
            </a:pPr>
            <a:endParaRPr lang="ru-RU" dirty="0" smtClean="0"/>
          </a:p>
          <a:p>
            <a:pPr marL="342900" indent="-342900">
              <a:buFont typeface="Wingdings" pitchFamily="2" charset="2"/>
              <a:buChar char="ü"/>
            </a:pPr>
            <a:endParaRPr lang="ru-RU" dirty="0"/>
          </a:p>
        </p:txBody>
      </p:sp>
      <p:sp>
        <p:nvSpPr>
          <p:cNvPr id="3" name="Заголовок 2"/>
          <p:cNvSpPr>
            <a:spLocks noGrp="1"/>
          </p:cNvSpPr>
          <p:nvPr>
            <p:ph type="ctrTitle"/>
          </p:nvPr>
        </p:nvSpPr>
        <p:spPr>
          <a:xfrm>
            <a:off x="971600" y="0"/>
            <a:ext cx="7175351" cy="1182442"/>
          </a:xfrm>
        </p:spPr>
        <p:txBody>
          <a:bodyPr/>
          <a:lstStyle/>
          <a:p>
            <a:pPr algn="ctr"/>
            <a:r>
              <a:rPr lang="ru-RU" sz="3600" dirty="0" smtClean="0"/>
              <a:t>Список литературы</a:t>
            </a:r>
            <a:endParaRPr lang="ru-RU" sz="3600" dirty="0"/>
          </a:p>
        </p:txBody>
      </p:sp>
    </p:spTree>
    <p:extLst>
      <p:ext uri="{BB962C8B-B14F-4D97-AF65-F5344CB8AC3E}">
        <p14:creationId xmlns:p14="http://schemas.microsoft.com/office/powerpoint/2010/main" val="83029974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miranimacii.ru/_ph/30/2/971590300.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4256" y="35136"/>
            <a:ext cx="9208256" cy="6822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37833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fill="hold" nodeType="withEffect">
                                  <p:stCondLst>
                                    <p:cond delay="0"/>
                                  </p:stCondLst>
                                  <p:childTnLst>
                                    <p:animClr clrSpc="hsl" dir="cw">
                                      <p:cBhvr override="childStyle">
                                        <p:cTn id="6" dur="500" fill="hold"/>
                                        <p:tgtEl>
                                          <p:spTgt spid="5122"/>
                                        </p:tgtEl>
                                        <p:attrNameLst>
                                          <p:attrName>style.color</p:attrName>
                                        </p:attrNameLst>
                                      </p:cBhvr>
                                      <p:by>
                                        <p:hsl h="7200000" s="0" l="0"/>
                                      </p:by>
                                    </p:animClr>
                                    <p:animClr clrSpc="hsl" dir="cw">
                                      <p:cBhvr>
                                        <p:cTn id="7" dur="500" fill="hold"/>
                                        <p:tgtEl>
                                          <p:spTgt spid="5122"/>
                                        </p:tgtEl>
                                        <p:attrNameLst>
                                          <p:attrName>fillcolor</p:attrName>
                                        </p:attrNameLst>
                                      </p:cBhvr>
                                      <p:by>
                                        <p:hsl h="7200000" s="0" l="0"/>
                                      </p:by>
                                    </p:animClr>
                                    <p:animClr clrSpc="hsl" dir="cw">
                                      <p:cBhvr>
                                        <p:cTn id="8" dur="500" fill="hold"/>
                                        <p:tgtEl>
                                          <p:spTgt spid="5122"/>
                                        </p:tgtEl>
                                        <p:attrNameLst>
                                          <p:attrName>stroke.color</p:attrName>
                                        </p:attrNameLst>
                                      </p:cBhvr>
                                      <p:by>
                                        <p:hsl h="7200000" s="0" l="0"/>
                                      </p:by>
                                    </p:animClr>
                                    <p:set>
                                      <p:cBhvr>
                                        <p:cTn id="9" dur="500" fill="hold"/>
                                        <p:tgtEl>
                                          <p:spTgt spid="512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105</TotalTime>
  <Words>968</Words>
  <Application>Microsoft Office PowerPoint</Application>
  <PresentationFormat>Экран (4:3)</PresentationFormat>
  <Paragraphs>41</Paragraphs>
  <Slides>13</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Воздушный поток</vt:lpstr>
      <vt:lpstr>Подвижные игры</vt:lpstr>
      <vt:lpstr>План</vt:lpstr>
      <vt:lpstr>Значение подвижных игр</vt:lpstr>
      <vt:lpstr>Круговая эстафета</vt:lpstr>
      <vt:lpstr>Перетягивание каната</vt:lpstr>
      <vt:lpstr>Лапта волейболистов</vt:lpstr>
      <vt:lpstr>Презентация PowerPoint</vt:lpstr>
      <vt:lpstr>Перестрелка</vt:lpstr>
      <vt:lpstr>Презентация PowerPoint</vt:lpstr>
      <vt:lpstr>Жёлуди, шишки, орехи</vt:lpstr>
      <vt:lpstr>Кошки-мышки</vt:lpstr>
      <vt:lpstr>Список литературы</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Подвижные игры</dc:title>
  <dc:creator>Asus-n61</dc:creator>
  <cp:lastModifiedBy>Asus-n61</cp:lastModifiedBy>
  <cp:revision>12</cp:revision>
  <dcterms:created xsi:type="dcterms:W3CDTF">2015-05-14T17:06:10Z</dcterms:created>
  <dcterms:modified xsi:type="dcterms:W3CDTF">2015-05-14T19:03:41Z</dcterms:modified>
</cp:coreProperties>
</file>