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67" r:id="rId4"/>
    <p:sldId id="268" r:id="rId5"/>
    <p:sldId id="258" r:id="rId6"/>
    <p:sldId id="266" r:id="rId7"/>
    <p:sldId id="269" r:id="rId8"/>
    <p:sldId id="259" r:id="rId9"/>
    <p:sldId id="262" r:id="rId10"/>
    <p:sldId id="260" r:id="rId11"/>
    <p:sldId id="261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23.10.2014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8278688" cy="2654151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        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Презентация на тему «Баскетбол»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8278688" cy="10668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</a:rPr>
              <a:t>Ученицы 9 класса «Г» Серовой Марии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58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баскетбола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Баскетбол </a:t>
            </a:r>
            <a:r>
              <a:rPr lang="ru-RU" dirty="0" smtClean="0"/>
              <a:t>– довольно старая </a:t>
            </a:r>
            <a:r>
              <a:rPr lang="ru-RU" dirty="0"/>
              <a:t>игра. Появилась она </a:t>
            </a:r>
            <a:r>
              <a:rPr lang="ru-RU" dirty="0" smtClean="0"/>
              <a:t> в 1891 </a:t>
            </a:r>
            <a:r>
              <a:rPr lang="ru-RU" dirty="0"/>
              <a:t>году в Америке. Тогда бросали мяч не в кольцо, а в обычную корзину из под персиков. Отсюда и пошло название </a:t>
            </a:r>
            <a:r>
              <a:rPr lang="ru-RU" dirty="0" smtClean="0"/>
              <a:t>игры - </a:t>
            </a:r>
            <a:r>
              <a:rPr lang="ru-RU" dirty="0"/>
              <a:t>«</a:t>
            </a:r>
            <a:r>
              <a:rPr lang="ru-RU" dirty="0" err="1"/>
              <a:t>баскет</a:t>
            </a:r>
            <a:r>
              <a:rPr lang="ru-RU" dirty="0" smtClean="0"/>
              <a:t>» с </a:t>
            </a:r>
            <a:r>
              <a:rPr lang="ru-RU" dirty="0"/>
              <a:t>английского «корзина», «бол» </a:t>
            </a:r>
            <a:r>
              <a:rPr lang="ru-RU" dirty="0" smtClean="0"/>
              <a:t>- «</a:t>
            </a:r>
            <a:r>
              <a:rPr lang="ru-RU" dirty="0"/>
              <a:t>мяч». Идея создания баскетбола не пришла так легко и просто. </a:t>
            </a:r>
            <a:r>
              <a:rPr lang="ru-RU" dirty="0" smtClean="0"/>
              <a:t>Первым </a:t>
            </a:r>
            <a:r>
              <a:rPr lang="ru-RU" dirty="0"/>
              <a:t>намерением было перенести игры уличного типа в помещение зала. </a:t>
            </a:r>
            <a:r>
              <a:rPr lang="ru-RU" dirty="0" smtClean="0"/>
              <a:t>Однако такие игры были </a:t>
            </a:r>
            <a:r>
              <a:rPr lang="ru-RU" dirty="0"/>
              <a:t>силовыми. Профессор </a:t>
            </a:r>
            <a:r>
              <a:rPr lang="ru-RU" dirty="0" err="1"/>
              <a:t>Нэйсмит</a:t>
            </a:r>
            <a:r>
              <a:rPr lang="ru-RU" dirty="0"/>
              <a:t> </a:t>
            </a:r>
            <a:r>
              <a:rPr lang="ru-RU" dirty="0" smtClean="0"/>
              <a:t>из школы Спрингфилда решил </a:t>
            </a:r>
            <a:r>
              <a:rPr lang="ru-RU" dirty="0"/>
              <a:t>придумать другую игру, которая ликвидировала бы </a:t>
            </a:r>
            <a:r>
              <a:rPr lang="ru-RU" dirty="0" smtClean="0"/>
              <a:t>эти </a:t>
            </a:r>
            <a:r>
              <a:rPr lang="ru-RU" dirty="0"/>
              <a:t>недостатки. Кроме того, </a:t>
            </a:r>
            <a:r>
              <a:rPr lang="ru-RU" dirty="0" err="1"/>
              <a:t>Нэйсмит</a:t>
            </a:r>
            <a:r>
              <a:rPr lang="ru-RU" dirty="0"/>
              <a:t> предполагал, что подъём целей на высоту выдвинет на первый план ловкость и проворство, а не грубую силу. Игра, в которую впервые стали играть 18 юношей из школы в </a:t>
            </a:r>
            <a:r>
              <a:rPr lang="ru-RU" dirty="0" err="1"/>
              <a:t>Спринфилде</a:t>
            </a:r>
            <a:r>
              <a:rPr lang="ru-RU" dirty="0"/>
              <a:t>, стала игрой, завоевавшей сердца более 300 миллионов людей по всему миру. С 1936 г. баскетбол стал олимпийским видом спорта. В международную федерацию баскетбола (ФИБА) в 2002 году входили </a:t>
            </a:r>
            <a:r>
              <a:rPr lang="ru-RU" dirty="0" smtClean="0"/>
              <a:t>уже 173 страны.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61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0"/>
            <a:ext cx="7571184" cy="764704"/>
          </a:xfrm>
        </p:spPr>
        <p:txBody>
          <a:bodyPr/>
          <a:lstStyle/>
          <a:p>
            <a:r>
              <a:rPr lang="ru-RU" dirty="0" smtClean="0"/>
              <a:t>Профессор Нейсмит</a:t>
            </a:r>
            <a:r>
              <a:rPr lang="ru-RU" dirty="0"/>
              <a:t> </a:t>
            </a:r>
            <a:r>
              <a:rPr lang="ru-RU" dirty="0" smtClean="0"/>
              <a:t>с мячом и корзиной для персиков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3" y="404664"/>
            <a:ext cx="4910585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5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7620000" cy="6140152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Профессор Нейсмит с женой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494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41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Изначально правила игры в баскетбол </a:t>
            </a:r>
            <a:r>
              <a:rPr lang="ru-RU" dirty="0" smtClean="0"/>
              <a:t>состояли </a:t>
            </a:r>
            <a:r>
              <a:rPr lang="ru-RU" dirty="0"/>
              <a:t>лишь из 13 пунктов. С течением времени </a:t>
            </a:r>
            <a:r>
              <a:rPr lang="ru-RU" dirty="0" smtClean="0"/>
              <a:t>игра изменялась, </a:t>
            </a:r>
            <a:r>
              <a:rPr lang="ru-RU" dirty="0"/>
              <a:t>изменений потребовали и правила</a:t>
            </a:r>
            <a:r>
              <a:rPr lang="ru-RU" dirty="0" smtClean="0"/>
              <a:t>. Первые </a:t>
            </a:r>
            <a:r>
              <a:rPr lang="ru-RU" dirty="0"/>
              <a:t>международные правила игры были приняты в 1932 году на первом конгрессе ФИБА, после этого они многократно корректировались и изменялись, последние значительные изменения были приняты в 1998 и 2004 </a:t>
            </a:r>
            <a:r>
              <a:rPr lang="ru-RU" dirty="0" smtClean="0"/>
              <a:t>годах. С </a:t>
            </a:r>
            <a:r>
              <a:rPr lang="ru-RU" dirty="0"/>
              <a:t>2004 года правила игры остаются неизменными.</a:t>
            </a:r>
          </a:p>
        </p:txBody>
      </p:sp>
    </p:spTree>
    <p:extLst>
      <p:ext uri="{BB962C8B-B14F-4D97-AF65-F5344CB8AC3E}">
        <p14:creationId xmlns:p14="http://schemas.microsoft.com/office/powerpoint/2010/main" val="354260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баскетбола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Укрепление здоровья</a:t>
            </a:r>
          </a:p>
          <a:p>
            <a:r>
              <a:rPr lang="ru-RU" dirty="0" smtClean="0"/>
              <a:t>Содействие </a:t>
            </a:r>
            <a:r>
              <a:rPr lang="ru-RU" dirty="0"/>
              <a:t>правильному физическому развитию и разносторонней физической подготовленности </a:t>
            </a:r>
            <a:r>
              <a:rPr lang="ru-RU" dirty="0" smtClean="0"/>
              <a:t>учащихся</a:t>
            </a:r>
          </a:p>
          <a:p>
            <a:r>
              <a:rPr lang="ru-RU" dirty="0" smtClean="0"/>
              <a:t>Укрепление </a:t>
            </a:r>
            <a:r>
              <a:rPr lang="ru-RU" dirty="0"/>
              <a:t>опорно-двигательного </a:t>
            </a:r>
            <a:r>
              <a:rPr lang="ru-RU" dirty="0" smtClean="0"/>
              <a:t>аппарата</a:t>
            </a:r>
          </a:p>
          <a:p>
            <a:r>
              <a:rPr lang="ru-RU" dirty="0"/>
              <a:t>Р</a:t>
            </a:r>
            <a:r>
              <a:rPr lang="ru-RU" dirty="0" smtClean="0"/>
              <a:t>азвитие </a:t>
            </a:r>
            <a:r>
              <a:rPr lang="ru-RU" dirty="0"/>
              <a:t>быстроты, гибкости, ловкости обучение ловли и передачи мяча, ведению мяча, броскам </a:t>
            </a:r>
            <a:r>
              <a:rPr lang="ru-RU" dirty="0" smtClean="0"/>
              <a:t>мяча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71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" y="0"/>
            <a:ext cx="9142754" cy="6866565"/>
          </a:xfrm>
        </p:spPr>
      </p:pic>
    </p:spTree>
    <p:extLst>
      <p:ext uri="{BB962C8B-B14F-4D97-AF65-F5344CB8AC3E}">
        <p14:creationId xmlns:p14="http://schemas.microsoft.com/office/powerpoint/2010/main" val="3912486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r>
              <a:rPr lang="ru-RU" sz="1800" dirty="0"/>
              <a:t>В баскетбол играют две команды, обычно по двенадцать человек, от каждой из которых на площадке одновременно присутствует пять игроков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Цель </a:t>
            </a:r>
            <a:r>
              <a:rPr lang="ru-RU" sz="1800" dirty="0"/>
              <a:t>каждой команды в баскетболе - забросить мяч в корзину соперника и помешать другой команде овладеть мячом и забросить его в корзину своей команды. Мячом играют только руками. Бежать с мячом, не ударяя им в пол, преднамеренно бить по нему ногой, блокировать любой частью ноги или бить по нему кулаком нельзя, это нарушение.</a:t>
            </a:r>
          </a:p>
          <a:p>
            <a:r>
              <a:rPr lang="ru-RU" sz="1800" dirty="0"/>
              <a:t>За одно попадание мяча в кольцо может быть засчитано разное количество очков: 1 очко – бросок со штрафной линии2 очка – бросок со средней или близкой дистанции3 очка – бросок из-за трёх очковой линии на расстоянии 6 м 75 см.</a:t>
            </a:r>
          </a:p>
          <a:p>
            <a:r>
              <a:rPr lang="ru-RU" sz="1800" dirty="0"/>
              <a:t>Победителем в баскетболе становится команда, которая по окончании игрового времени набрала большее количество очков. При равном счёте по окончании основного времени матча назначается овертайм (обычно 5 минут дополнительного времени), в случае если и по его окончании счёт будет равен, назначается второй, третий овертайм и т. д.,  до тех пор, пока не будет выявлен победитель матча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5089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5517232"/>
          </a:xfrm>
        </p:spPr>
      </p:pic>
    </p:spTree>
    <p:extLst>
      <p:ext uri="{BB962C8B-B14F-4D97-AF65-F5344CB8AC3E}">
        <p14:creationId xmlns:p14="http://schemas.microsoft.com/office/powerpoint/2010/main" val="19397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Нарушения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аут </a:t>
            </a:r>
            <a:r>
              <a:rPr lang="ru-RU" sz="1800" dirty="0"/>
              <a:t>— мяч уходит за пределы игровой </a:t>
            </a:r>
            <a:r>
              <a:rPr lang="ru-RU" sz="1800" dirty="0" smtClean="0"/>
              <a:t>площадки</a:t>
            </a:r>
            <a:endParaRPr lang="ru-RU" sz="1800" dirty="0"/>
          </a:p>
          <a:p>
            <a:r>
              <a:rPr lang="ru-RU" sz="1800" dirty="0"/>
              <a:t>пробежка — игрок, контролирующий «живой» мяч, совершает перемещение ног сверх ограничений, установленного </a:t>
            </a:r>
            <a:r>
              <a:rPr lang="ru-RU" sz="1800" dirty="0" smtClean="0"/>
              <a:t>правилами</a:t>
            </a:r>
            <a:endParaRPr lang="ru-RU" sz="1800" dirty="0"/>
          </a:p>
          <a:p>
            <a:r>
              <a:rPr lang="ru-RU" sz="1800" dirty="0" smtClean="0"/>
              <a:t>3 </a:t>
            </a:r>
            <a:r>
              <a:rPr lang="ru-RU" sz="1800" dirty="0"/>
              <a:t>секунды — игрок нападения находится в «краске» (прямоугольная зона под кольцом) соперника более трех секунд в то время, когда его команда владеет </a:t>
            </a:r>
            <a:r>
              <a:rPr lang="ru-RU" sz="1800" dirty="0" smtClean="0"/>
              <a:t>«живым» </a:t>
            </a:r>
            <a:r>
              <a:rPr lang="ru-RU" sz="1800" dirty="0"/>
              <a:t>мячом в зоне нападения;</a:t>
            </a:r>
          </a:p>
          <a:p>
            <a:r>
              <a:rPr lang="ru-RU" sz="1800" dirty="0"/>
              <a:t>5 секунд — игрок при выполнении вбрасывания не расстается с мячом в течение пяти </a:t>
            </a:r>
            <a:r>
              <a:rPr lang="ru-RU" sz="1800" dirty="0" smtClean="0"/>
              <a:t>секунд</a:t>
            </a:r>
            <a:endParaRPr lang="ru-RU" sz="1800" dirty="0"/>
          </a:p>
          <a:p>
            <a:r>
              <a:rPr lang="ru-RU" sz="1800" dirty="0" smtClean="0"/>
              <a:t>8 </a:t>
            </a:r>
            <a:r>
              <a:rPr lang="ru-RU" sz="1800" dirty="0"/>
              <a:t>секунд — команда, владеющая мячом в тыловой зоне, не вывела его в переднюю зону за восемь </a:t>
            </a:r>
            <a:r>
              <a:rPr lang="ru-RU" sz="1800" dirty="0" smtClean="0"/>
              <a:t>секунд</a:t>
            </a:r>
            <a:endParaRPr lang="ru-RU" sz="1800" dirty="0"/>
          </a:p>
          <a:p>
            <a:r>
              <a:rPr lang="ru-RU" sz="1800" dirty="0"/>
              <a:t>24 секунды — команда владела мячом более 24 секунд и не произвела броска по кольцу. </a:t>
            </a:r>
          </a:p>
          <a:p>
            <a:r>
              <a:rPr lang="ru-RU" sz="1800" dirty="0" smtClean="0"/>
              <a:t>нарушения </a:t>
            </a:r>
            <a:r>
              <a:rPr lang="ru-RU" sz="1800" dirty="0"/>
              <a:t>возвращения мяча в зону защиты </a:t>
            </a:r>
            <a:r>
              <a:rPr lang="ru-RU" sz="1800" dirty="0" smtClean="0"/>
              <a:t>— </a:t>
            </a:r>
            <a:r>
              <a:rPr lang="ru-RU" sz="1800" dirty="0"/>
              <a:t>команда, владеющая мячом в зоне нападения, перевела его в зону защиты.</a:t>
            </a:r>
          </a:p>
        </p:txBody>
      </p:sp>
    </p:spTree>
    <p:extLst>
      <p:ext uri="{BB962C8B-B14F-4D97-AF65-F5344CB8AC3E}">
        <p14:creationId xmlns:p14="http://schemas.microsoft.com/office/powerpoint/2010/main" val="966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Схема площадки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3" y="1772816"/>
            <a:ext cx="8329284" cy="4464496"/>
          </a:xfrm>
        </p:spPr>
      </p:pic>
    </p:spTree>
    <p:extLst>
      <p:ext uri="{BB962C8B-B14F-4D97-AF65-F5344CB8AC3E}">
        <p14:creationId xmlns:p14="http://schemas.microsoft.com/office/powerpoint/2010/main" val="229535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Интересные факты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Баскетбольный Зал Славы располагается в Спрингфилде, штат Массачусетс – на родине Джеймса </a:t>
            </a:r>
            <a:r>
              <a:rPr lang="ru-RU" dirty="0" err="1"/>
              <a:t>Нейсмита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Первые </a:t>
            </a:r>
            <a:r>
              <a:rPr lang="ru-RU" dirty="0"/>
              <a:t>баскетбольные корзины были обычными корзинами для персиков, поэтому после каждого заброшенного гола приходилось останавливать игру, чтобы достать мяч</a:t>
            </a:r>
            <a:r>
              <a:rPr lang="ru-RU" dirty="0" smtClean="0"/>
              <a:t>.</a:t>
            </a:r>
          </a:p>
          <a:p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/>
              <a:t>первом своде баскетбольных правил их было всего 13, в современном – свыше 200</a:t>
            </a:r>
            <a:r>
              <a:rPr lang="ru-RU" dirty="0" smtClean="0"/>
              <a:t>.</a:t>
            </a:r>
          </a:p>
          <a:p>
            <a:r>
              <a:rPr lang="ru-RU" dirty="0"/>
              <a:t>Изначально специальных баскетбольных мячей не предполагалось – играли обычными футбольными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630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7620000" cy="6140152"/>
          </a:xfrm>
        </p:spPr>
        <p:txBody>
          <a:bodyPr>
            <a:normAutofit/>
          </a:bodyPr>
          <a:lstStyle/>
          <a:p>
            <a:r>
              <a:rPr lang="ru-RU" sz="1800" dirty="0"/>
              <a:t> Существует миф, что в баскетбол играют только высокие игроки (2 метра и </a:t>
            </a:r>
            <a:r>
              <a:rPr lang="ru-RU" sz="1800" dirty="0" smtClean="0"/>
              <a:t>выше</a:t>
            </a:r>
            <a:r>
              <a:rPr lang="ru-RU" sz="1800" dirty="0"/>
              <a:t>), но это не так. </a:t>
            </a:r>
            <a:r>
              <a:rPr lang="ru-RU" sz="1800" dirty="0" smtClean="0"/>
              <a:t>Например, </a:t>
            </a:r>
            <a:r>
              <a:rPr lang="ru-RU" sz="1800" dirty="0"/>
              <a:t>одним из самых маленьких баскетболистов считается американец </a:t>
            </a:r>
            <a:r>
              <a:rPr lang="ru-RU" sz="1800" dirty="0" err="1"/>
              <a:t>Магси</a:t>
            </a:r>
            <a:r>
              <a:rPr lang="ru-RU" sz="1800" dirty="0"/>
              <a:t> </a:t>
            </a:r>
            <a:r>
              <a:rPr lang="ru-RU" sz="1800" dirty="0" err="1"/>
              <a:t>Богз</a:t>
            </a:r>
            <a:r>
              <a:rPr lang="ru-RU" sz="1800" dirty="0"/>
              <a:t>. Его рост составляет всего 160 сантиметров. Также в НБА насчитывается множество баскетболистов, рост которых не превышает 170 сантиметров</a:t>
            </a:r>
            <a:r>
              <a:rPr lang="ru-RU" sz="1800" dirty="0" smtClean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150" y="1714534"/>
            <a:ext cx="4166208" cy="514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79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/>
          <a:lstStyle/>
          <a:p>
            <a:r>
              <a:rPr lang="ru-RU" dirty="0" smtClean="0"/>
              <a:t>Если </a:t>
            </a:r>
            <a:r>
              <a:rPr lang="ru-RU" dirty="0"/>
              <a:t>бы не баскетбол, возможно, мы бы никогда не услышали о певце Мике </a:t>
            </a:r>
            <a:r>
              <a:rPr lang="ru-RU" dirty="0" err="1" smtClean="0"/>
              <a:t>Джаггере</a:t>
            </a:r>
            <a:r>
              <a:rPr lang="ru-RU" dirty="0" smtClean="0"/>
              <a:t> (</a:t>
            </a:r>
            <a:r>
              <a:rPr lang="en-US" dirty="0" smtClean="0"/>
              <a:t>The </a:t>
            </a:r>
            <a:r>
              <a:rPr lang="ru-RU" dirty="0" err="1" smtClean="0"/>
              <a:t>Rolling</a:t>
            </a:r>
            <a:r>
              <a:rPr lang="en-US" dirty="0" smtClean="0"/>
              <a:t> </a:t>
            </a:r>
            <a:r>
              <a:rPr lang="ru-RU" dirty="0" err="1" smtClean="0"/>
              <a:t>Stones</a:t>
            </a:r>
            <a:r>
              <a:rPr lang="ru-RU" dirty="0"/>
              <a:t>). Мик играл в баскетбол еще в школе, и во время одного из матчей врезался в соперника с такой силой, что откусил кусок собственного языка. </a:t>
            </a:r>
            <a:r>
              <a:rPr lang="ru-RU" dirty="0" smtClean="0"/>
              <a:t>Мик не мог разговаривать целую неделю. После </a:t>
            </a:r>
            <a:r>
              <a:rPr lang="ru-RU" dirty="0"/>
              <a:t>того, как рана зажила, </a:t>
            </a:r>
            <a:r>
              <a:rPr lang="ru-RU" dirty="0" err="1" smtClean="0"/>
              <a:t>Джаггер</a:t>
            </a:r>
            <a:r>
              <a:rPr lang="ru-RU" dirty="0" smtClean="0"/>
              <a:t> понял, что его голос изменился.</a:t>
            </a:r>
          </a:p>
          <a:p>
            <a:r>
              <a:rPr lang="ru-RU" dirty="0"/>
              <a:t>Певица Земфира, будучи старшеклассницей, несмотря на свой небольшой рост (около 172 см), была капитаном женской юниорской сборной России по баскетболу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850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90</TotalTime>
  <Words>838</Words>
  <Application>Microsoft Office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Соседство</vt:lpstr>
      <vt:lpstr>        Презентация на тему «Баскетбол»</vt:lpstr>
      <vt:lpstr>История баскетбола</vt:lpstr>
      <vt:lpstr>Презентация PowerPoint</vt:lpstr>
      <vt:lpstr>Презентация PowerPoint</vt:lpstr>
      <vt:lpstr>Презентация PowerPoint</vt:lpstr>
      <vt:lpstr>Задачи баскетбола</vt:lpstr>
      <vt:lpstr>Презентация PowerPoint</vt:lpstr>
      <vt:lpstr>Основные положения</vt:lpstr>
      <vt:lpstr>Презентация PowerPoint</vt:lpstr>
      <vt:lpstr>Нарушения</vt:lpstr>
      <vt:lpstr>Схема площадки</vt:lpstr>
      <vt:lpstr>Интересные факты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«Баскетбол»</dc:title>
  <dc:creator>Маняша</dc:creator>
  <cp:lastModifiedBy>Маняша</cp:lastModifiedBy>
  <cp:revision>13</cp:revision>
  <dcterms:created xsi:type="dcterms:W3CDTF">2014-10-19T15:14:26Z</dcterms:created>
  <dcterms:modified xsi:type="dcterms:W3CDTF">2014-10-23T18:10:55Z</dcterms:modified>
</cp:coreProperties>
</file>